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72" r:id="rId3"/>
    <p:sldId id="259" r:id="rId4"/>
    <p:sldId id="260" r:id="rId5"/>
    <p:sldId id="261" r:id="rId6"/>
    <p:sldId id="262" r:id="rId7"/>
    <p:sldId id="263" r:id="rId8"/>
    <p:sldId id="273" r:id="rId9"/>
    <p:sldId id="264" r:id="rId10"/>
    <p:sldId id="267" r:id="rId11"/>
    <p:sldId id="271" r:id="rId12"/>
    <p:sldId id="274" r:id="rId13"/>
    <p:sldId id="275" r:id="rId14"/>
    <p:sldId id="276" r:id="rId15"/>
    <p:sldId id="277" r:id="rId16"/>
    <p:sldId id="258" r:id="rId17"/>
    <p:sldId id="257" r:id="rId18"/>
    <p:sldId id="279" r:id="rId19"/>
    <p:sldId id="280" r:id="rId20"/>
    <p:sldId id="281" r:id="rId21"/>
    <p:sldId id="282" r:id="rId22"/>
    <p:sldId id="265" r:id="rId23"/>
    <p:sldId id="283" r:id="rId24"/>
    <p:sldId id="266" r:id="rId25"/>
    <p:sldId id="285" r:id="rId26"/>
    <p:sldId id="268" r:id="rId27"/>
    <p:sldId id="26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55"/>
    <p:restoredTop sz="94681"/>
  </p:normalViewPr>
  <p:slideViewPr>
    <p:cSldViewPr snapToGrid="0" snapToObjects="1">
      <p:cViewPr varScale="1">
        <p:scale>
          <a:sx n="71" d="100"/>
          <a:sy n="71" d="100"/>
        </p:scale>
        <p:origin x="176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9A56D-C8B8-704F-99B0-C8442AE2A7BF}" type="datetimeFigureOut">
              <a:rPr lang="en-US" smtClean="0"/>
              <a:t>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CD2C91-25AB-A544-87C0-35C8A272A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oosealicense.com/" TargetMode="External"/><Relationship Id="rId4" Type="http://schemas.openxmlformats.org/officeDocument/2006/relationships/hyperlink" Target="https://travis-ci.org/" TargetMode="External"/><Relationship Id="rId5" Type="http://schemas.openxmlformats.org/officeDocument/2006/relationships/image" Target="../media/image14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eds-uga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squinn@cs.uga.edu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s-uga-csci8360.slack.com/" TargetMode="External"/><Relationship Id="rId4" Type="http://schemas.openxmlformats.org/officeDocument/2006/relationships/hyperlink" Target="https://github.com/dsp-uga/sp18" TargetMode="External"/><Relationship Id="rId5" Type="http://schemas.openxmlformats.org/officeDocument/2006/relationships/hyperlink" Target="https://autolab.cs.uga.ed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sp-uga.github.io/sp18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cap="none" dirty="0" smtClean="0">
                <a:latin typeface="Tw Cen MT" charset="0"/>
                <a:ea typeface="Tw Cen MT" charset="0"/>
                <a:cs typeface="Tw Cen MT" charset="0"/>
              </a:rPr>
              <a:t>CSCI 8360: Data Science Practicum</a:t>
            </a:r>
            <a:endParaRPr lang="en-US" sz="4000" cap="none" dirty="0">
              <a:latin typeface="Tw Cen MT" charset="0"/>
              <a:ea typeface="Tw Cen MT" charset="0"/>
              <a:cs typeface="Tw Cen M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 smtClean="0"/>
              <a:t>Lecture 1</a:t>
            </a:r>
          </a:p>
          <a:p>
            <a:r>
              <a:rPr lang="en-US" cap="none" dirty="0" smtClean="0"/>
              <a:t>Dr. Shannon Quinn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168096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Office </a:t>
            </a:r>
            <a:r>
              <a:rPr lang="en-US" cap="none" dirty="0" smtClean="0"/>
              <a:t>Hours, Revisited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Location</a:t>
            </a:r>
            <a:r>
              <a:rPr lang="en-US" dirty="0"/>
              <a:t>: </a:t>
            </a:r>
            <a:r>
              <a:rPr lang="en-US" b="1" dirty="0" smtClean="0"/>
              <a:t>Boyd 208</a:t>
            </a:r>
            <a:endParaRPr lang="en-US" b="1" dirty="0"/>
          </a:p>
          <a:p>
            <a:r>
              <a:rPr lang="en-US" dirty="0"/>
              <a:t>Time: Tuesdays / Thursdays, </a:t>
            </a:r>
            <a:r>
              <a:rPr lang="en-US" dirty="0" smtClean="0"/>
              <a:t>11:00am </a:t>
            </a:r>
            <a:r>
              <a:rPr lang="mr-IN" dirty="0" smtClean="0"/>
              <a:t>–</a:t>
            </a:r>
            <a:r>
              <a:rPr lang="en-US" dirty="0" smtClean="0"/>
              <a:t> 12:15pm</a:t>
            </a:r>
            <a:endParaRPr lang="en-US" dirty="0" smtClean="0"/>
          </a:p>
          <a:p>
            <a:r>
              <a:rPr lang="en-US" dirty="0" smtClean="0"/>
              <a:t>(yep, when we’d otherwise have lecture, so I know you can’t possibly have conflicts)</a:t>
            </a:r>
          </a:p>
          <a:p>
            <a:r>
              <a:rPr lang="en-US" dirty="0" smtClean="0"/>
              <a:t>Happy to set up appointments if you need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Slack, Revisited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6"/>
            <a:ext cx="4722357" cy="4213943"/>
          </a:xfrm>
        </p:spPr>
        <p:txBody>
          <a:bodyPr/>
          <a:lstStyle/>
          <a:p>
            <a:r>
              <a:rPr lang="en-US" dirty="0" smtClean="0"/>
              <a:t>Slack: free team messaging platform</a:t>
            </a:r>
          </a:p>
          <a:p>
            <a:r>
              <a:rPr lang="en-US" dirty="0" smtClean="0"/>
              <a:t>Web-based and mobile apps</a:t>
            </a:r>
          </a:p>
          <a:p>
            <a:r>
              <a:rPr lang="en-US" dirty="0" smtClean="0"/>
              <a:t>Teams can set up private direct chats to coordinate</a:t>
            </a:r>
          </a:p>
          <a:p>
            <a:r>
              <a:rPr lang="en-US" dirty="0" smtClean="0"/>
              <a:t>Can also send individual DMs</a:t>
            </a:r>
          </a:p>
          <a:p>
            <a:r>
              <a:rPr lang="en-US" b="1" dirty="0" smtClean="0"/>
              <a:t>All course announcements will be made here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770" y="1985374"/>
            <a:ext cx="6142313" cy="447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GitHub, Revisited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6"/>
            <a:ext cx="5082819" cy="4608513"/>
          </a:xfrm>
        </p:spPr>
        <p:txBody>
          <a:bodyPr/>
          <a:lstStyle/>
          <a:p>
            <a:r>
              <a:rPr lang="en-US" dirty="0" smtClean="0"/>
              <a:t>Most popular code repository in the world</a:t>
            </a:r>
          </a:p>
          <a:p>
            <a:r>
              <a:rPr lang="en-US" dirty="0" smtClean="0"/>
              <a:t>Uses the </a:t>
            </a:r>
            <a:r>
              <a:rPr lang="en-US" i="1" dirty="0" err="1" smtClean="0"/>
              <a:t>git</a:t>
            </a:r>
            <a:r>
              <a:rPr lang="en-US" dirty="0" smtClean="0"/>
              <a:t> concurrent versioning system (itself an open source project)</a:t>
            </a:r>
          </a:p>
          <a:p>
            <a:r>
              <a:rPr lang="en-US" dirty="0" smtClean="0"/>
              <a:t>Lots of useful team-based tools (issue tracker, wiki, GUI)</a:t>
            </a:r>
          </a:p>
          <a:p>
            <a:r>
              <a:rPr lang="en-US" b="1" dirty="0" smtClean="0"/>
              <a:t>All projects will be sourced in the DSP-UGA GitHub organization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177" y="-188306"/>
            <a:ext cx="5181598" cy="19206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180" y="1511812"/>
            <a:ext cx="3041592" cy="12701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232" y="2903912"/>
            <a:ext cx="5770543" cy="379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4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 smtClean="0"/>
              <a:t>AutoLab</a:t>
            </a:r>
            <a:r>
              <a:rPr lang="en-US" cap="none" dirty="0" smtClean="0"/>
              <a:t>, Revisited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5295247" cy="3541714"/>
          </a:xfrm>
        </p:spPr>
        <p:txBody>
          <a:bodyPr/>
          <a:lstStyle/>
          <a:p>
            <a:r>
              <a:rPr lang="en-US" dirty="0" smtClean="0"/>
              <a:t>Assignment submission and </a:t>
            </a:r>
            <a:r>
              <a:rPr lang="en-US" dirty="0" err="1" smtClean="0"/>
              <a:t>autograder</a:t>
            </a:r>
            <a:endParaRPr lang="en-US" dirty="0"/>
          </a:p>
          <a:p>
            <a:r>
              <a:rPr lang="en-US" dirty="0" smtClean="0"/>
              <a:t>Also has leaderboards!</a:t>
            </a:r>
          </a:p>
          <a:p>
            <a:r>
              <a:rPr lang="en-US" b="1" dirty="0" smtClean="0"/>
              <a:t>All project outputs will be submitted to </a:t>
            </a:r>
            <a:r>
              <a:rPr lang="en-US" b="1" dirty="0" err="1" smtClean="0"/>
              <a:t>AutoLab</a:t>
            </a:r>
            <a:r>
              <a:rPr lang="en-US" b="1" dirty="0" smtClean="0"/>
              <a:t> for ranking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837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Google Cloud Platform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5295247" cy="460851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(comparable to Amazon Web Services, or AWS)</a:t>
            </a:r>
          </a:p>
          <a:p>
            <a:r>
              <a:rPr lang="en-US" dirty="0" smtClean="0"/>
              <a:t>Spin up elastic compute resources on-demand</a:t>
            </a:r>
          </a:p>
          <a:p>
            <a:r>
              <a:rPr lang="en-US" dirty="0" smtClean="0"/>
              <a:t>Every student gets $50 in credits (usable across ALL services)</a:t>
            </a:r>
          </a:p>
          <a:p>
            <a:r>
              <a:rPr lang="en-US" dirty="0" smtClean="0"/>
              <a:t>“Cloud </a:t>
            </a:r>
            <a:r>
              <a:rPr lang="en-US" dirty="0" err="1" smtClean="0"/>
              <a:t>Dataproc</a:t>
            </a:r>
            <a:r>
              <a:rPr lang="en-US" dirty="0" smtClean="0"/>
              <a:t>” contains APIs for specifically spinning up Spark and Hadoop clusters</a:t>
            </a:r>
          </a:p>
          <a:p>
            <a:r>
              <a:rPr lang="en-US" b="1" dirty="0" smtClean="0"/>
              <a:t>Details to come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541" y="2249487"/>
            <a:ext cx="5171668" cy="65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CSCI 8360 Data Science Practicum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Part III: Projects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107365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Overview</a:t>
            </a:r>
            <a:endParaRPr lang="en-US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225454"/>
          </a:xfrm>
        </p:spPr>
        <p:txBody>
          <a:bodyPr/>
          <a:lstStyle/>
          <a:p>
            <a:r>
              <a:rPr lang="en-US" dirty="0" smtClean="0"/>
              <a:t>Solving </a:t>
            </a:r>
            <a:r>
              <a:rPr lang="en-US" dirty="0" smtClean="0"/>
              <a:t>real-world machine </a:t>
            </a:r>
            <a:r>
              <a:rPr lang="en-US" dirty="0" smtClean="0"/>
              <a:t>learning problem</a:t>
            </a:r>
          </a:p>
          <a:p>
            <a:pPr lvl="1"/>
            <a:r>
              <a:rPr lang="en-US" dirty="0" smtClean="0"/>
              <a:t>Classify a large corpus of documents</a:t>
            </a:r>
          </a:p>
          <a:p>
            <a:pPr lvl="1"/>
            <a:r>
              <a:rPr lang="en-US" dirty="0" smtClean="0"/>
              <a:t>Convex optimization over a huge dataset</a:t>
            </a:r>
          </a:p>
          <a:p>
            <a:pPr lvl="1"/>
            <a:r>
              <a:rPr lang="en-US" dirty="0" smtClean="0"/>
              <a:t>Dimensionality reduction over a high-dimensional matrix</a:t>
            </a:r>
          </a:p>
          <a:p>
            <a:pPr lvl="1"/>
            <a:r>
              <a:rPr lang="en-US" dirty="0" smtClean="0"/>
              <a:t>etc.</a:t>
            </a:r>
          </a:p>
          <a:p>
            <a:r>
              <a:rPr lang="en-US" dirty="0" smtClean="0"/>
              <a:t>Each project </a:t>
            </a:r>
            <a:r>
              <a:rPr lang="en-US" dirty="0" smtClean="0"/>
              <a:t>varies in length from 2 to 3 weeks</a:t>
            </a:r>
            <a:endParaRPr lang="en-US" dirty="0" smtClean="0"/>
          </a:p>
          <a:p>
            <a:pPr lvl="1"/>
            <a:r>
              <a:rPr lang="en-US" dirty="0" smtClean="0"/>
              <a:t>“Introductory” Project 0 out </a:t>
            </a:r>
            <a:r>
              <a:rPr lang="en-US" b="1" dirty="0" smtClean="0"/>
              <a:t>next Tuesday</a:t>
            </a:r>
            <a:r>
              <a:rPr lang="en-US" dirty="0" smtClean="0"/>
              <a:t>, will be only 1 week long</a:t>
            </a:r>
          </a:p>
          <a:p>
            <a:pPr lvl="1"/>
            <a:r>
              <a:rPr lang="en-US" dirty="0" smtClean="0"/>
              <a:t>Project 1 (P1) out the following Tuesday (Jan 16), will be 2.5 weeks long</a:t>
            </a:r>
          </a:p>
        </p:txBody>
      </p:sp>
    </p:spTree>
    <p:extLst>
      <p:ext uri="{BB962C8B-B14F-4D97-AF65-F5344CB8AC3E}">
        <p14:creationId xmlns:p14="http://schemas.microsoft.com/office/powerpoint/2010/main" val="178147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Requirements: Teams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6084143" cy="5053914"/>
          </a:xfrm>
        </p:spPr>
        <p:txBody>
          <a:bodyPr>
            <a:normAutofit/>
          </a:bodyPr>
          <a:lstStyle/>
          <a:p>
            <a:r>
              <a:rPr lang="en-US" dirty="0" smtClean="0"/>
              <a:t>Teams (2-3 people per team)</a:t>
            </a:r>
          </a:p>
          <a:p>
            <a:pPr lvl="1"/>
            <a:r>
              <a:rPr lang="en-US" dirty="0" smtClean="0"/>
              <a:t>Assigned </a:t>
            </a:r>
            <a:r>
              <a:rPr lang="en-US" i="1" dirty="0" smtClean="0"/>
              <a:t>completely randomly </a:t>
            </a:r>
            <a:r>
              <a:rPr lang="en-US" dirty="0" smtClean="0"/>
              <a:t>(by me)</a:t>
            </a:r>
          </a:p>
          <a:p>
            <a:pPr lvl="1"/>
            <a:r>
              <a:rPr lang="en-US" dirty="0" smtClean="0"/>
              <a:t>Will change for each project</a:t>
            </a:r>
          </a:p>
          <a:p>
            <a:pPr lvl="1"/>
            <a:r>
              <a:rPr lang="en-US" dirty="0" smtClean="0"/>
              <a:t>(you can form your own teams for the final project)</a:t>
            </a:r>
          </a:p>
          <a:p>
            <a:r>
              <a:rPr lang="en-US" dirty="0" smtClean="0"/>
              <a:t>Each team member should have a </a:t>
            </a:r>
            <a:r>
              <a:rPr lang="en-US" b="1" dirty="0" smtClean="0"/>
              <a:t>clear, well-defined role</a:t>
            </a:r>
            <a:endParaRPr lang="en-US" dirty="0" smtClean="0"/>
          </a:p>
          <a:p>
            <a:pPr lvl="1"/>
            <a:r>
              <a:rPr lang="en-US" dirty="0" smtClean="0"/>
              <a:t>Not everyone has to be a coder!</a:t>
            </a:r>
          </a:p>
          <a:p>
            <a:pPr lvl="1"/>
            <a:r>
              <a:rPr lang="en-US" dirty="0" smtClean="0"/>
              <a:t>But 1 person should not be carrying the whole project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052" y="1804086"/>
            <a:ext cx="37338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Requirements: Code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5144273" cy="505391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Use good coding practices</a:t>
            </a:r>
          </a:p>
          <a:p>
            <a:pPr lvl="1"/>
            <a:r>
              <a:rPr lang="en-US" dirty="0" smtClean="0"/>
              <a:t>Documentation (in code, in GitHub wiki, in README, in commit comments)</a:t>
            </a:r>
          </a:p>
          <a:p>
            <a:pPr lvl="1"/>
            <a:r>
              <a:rPr lang="en-US" dirty="0" smtClean="0"/>
              <a:t>Well-organized structure (should be easy for me to understand)</a:t>
            </a:r>
          </a:p>
          <a:p>
            <a:r>
              <a:rPr lang="en-US" dirty="0"/>
              <a:t>Use organizational GitHub account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github.com/eds-uga</a:t>
            </a:r>
            <a:endParaRPr lang="en-US" dirty="0" smtClean="0"/>
          </a:p>
          <a:p>
            <a:r>
              <a:rPr lang="en-US" dirty="0" smtClean="0"/>
              <a:t>Recommended additional practices</a:t>
            </a:r>
          </a:p>
          <a:p>
            <a:pPr lvl="1"/>
            <a:r>
              <a:rPr lang="en-US" dirty="0" smtClean="0"/>
              <a:t>License your code with a </a:t>
            </a:r>
            <a:r>
              <a:rPr lang="en-US" dirty="0"/>
              <a:t>permissive open license (</a:t>
            </a:r>
            <a:r>
              <a:rPr lang="en-US" dirty="0">
                <a:hlinkClick r:id="rId3"/>
              </a:rPr>
              <a:t>https://choosealicense.com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)</a:t>
            </a:r>
          </a:p>
          <a:p>
            <a:pPr lvl="1"/>
            <a:r>
              <a:rPr lang="en-US" dirty="0"/>
              <a:t>Add a continuous integration module (</a:t>
            </a:r>
            <a:r>
              <a:rPr lang="en-US" dirty="0">
                <a:hlinkClick r:id="rId4"/>
              </a:rPr>
              <a:t>https://travis-ci.org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)</a:t>
            </a:r>
          </a:p>
          <a:p>
            <a:pPr lvl="1"/>
            <a:r>
              <a:rPr lang="en-US" dirty="0" smtClean="0"/>
              <a:t>Implement unit testing for your code</a:t>
            </a:r>
          </a:p>
          <a:p>
            <a:pPr lvl="1"/>
            <a:r>
              <a:rPr lang="en-US" dirty="0" smtClean="0"/>
              <a:t>Create a website for your project (see GitHub documentation; makes this easy)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5683" y="1804086"/>
            <a:ext cx="5727021" cy="458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4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Requirements: </a:t>
            </a:r>
            <a:r>
              <a:rPr lang="en-US" cap="none" dirty="0" err="1" smtClean="0"/>
              <a:t>AutoLab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1804086"/>
            <a:ext cx="10584424" cy="5053914"/>
          </a:xfrm>
        </p:spPr>
        <p:txBody>
          <a:bodyPr>
            <a:normAutofit/>
          </a:bodyPr>
          <a:lstStyle/>
          <a:p>
            <a:r>
              <a:rPr lang="en-US" dirty="0" smtClean="0"/>
              <a:t>Submit </a:t>
            </a:r>
            <a:r>
              <a:rPr lang="en-US" dirty="0" smtClean="0"/>
              <a:t>to </a:t>
            </a:r>
            <a:r>
              <a:rPr lang="en-US" dirty="0" err="1" smtClean="0"/>
              <a:t>AutoLab</a:t>
            </a:r>
            <a:r>
              <a:rPr lang="en-US" dirty="0" smtClean="0"/>
              <a:t> before the deadline</a:t>
            </a:r>
          </a:p>
          <a:p>
            <a:pPr lvl="1"/>
            <a:r>
              <a:rPr lang="en-US" dirty="0" smtClean="0"/>
              <a:t>One </a:t>
            </a:r>
            <a:r>
              <a:rPr lang="en-US" dirty="0" smtClean="0"/>
              <a:t>submitter per team (can submit as many times as you like)</a:t>
            </a:r>
            <a:endParaRPr lang="en-US" dirty="0" smtClean="0"/>
          </a:p>
          <a:p>
            <a:pPr lvl="1"/>
            <a:r>
              <a:rPr lang="en-US" dirty="0" smtClean="0"/>
              <a:t>Unless otherwise specified, submission will always be a text file with your code’s predictions on a test dataset</a:t>
            </a:r>
          </a:p>
          <a:p>
            <a:pPr lvl="1"/>
            <a:r>
              <a:rPr lang="en-US" dirty="0" smtClean="0"/>
              <a:t>If your submission is correctly formatted, your performance should show up on the leaderboard in short order</a:t>
            </a:r>
          </a:p>
          <a:p>
            <a:r>
              <a:rPr lang="en-US" dirty="0" err="1" smtClean="0"/>
              <a:t>AutoLab</a:t>
            </a:r>
            <a:r>
              <a:rPr lang="en-US" dirty="0" smtClean="0"/>
              <a:t> submission </a:t>
            </a:r>
            <a:r>
              <a:rPr lang="en-US" b="1" dirty="0" smtClean="0"/>
              <a:t>shuts down after the deadline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9012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Part I: Lightning Overview</a:t>
            </a:r>
            <a:endParaRPr lang="en-US" cap="non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CSCI 8360 Data Science Practicum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31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Requirements: Lightning Talks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10494777" cy="5053914"/>
          </a:xfrm>
        </p:spPr>
        <p:txBody>
          <a:bodyPr>
            <a:normAutofit/>
          </a:bodyPr>
          <a:lstStyle/>
          <a:p>
            <a:r>
              <a:rPr lang="en-US" dirty="0" smtClean="0"/>
              <a:t>Wednesdays </a:t>
            </a:r>
            <a:r>
              <a:rPr lang="en-US" i="1" dirty="0" smtClean="0"/>
              <a:t>after </a:t>
            </a:r>
            <a:r>
              <a:rPr lang="en-US" dirty="0" smtClean="0"/>
              <a:t>a project deadline, all teams will give a lightning talk (~4-6 minutes long)</a:t>
            </a:r>
          </a:p>
          <a:p>
            <a:r>
              <a:rPr lang="en-US" dirty="0" smtClean="0"/>
              <a:t>Talks will outline the problem, the team’s approach, their results, and any other discussion points</a:t>
            </a:r>
          </a:p>
          <a:p>
            <a:r>
              <a:rPr lang="en-US" dirty="0" smtClean="0"/>
              <a:t>Creativity welcome—code examples, live demos, interactive slides,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One person from each team will speak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9464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Grading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10494777" cy="5053914"/>
          </a:xfrm>
        </p:spPr>
        <p:txBody>
          <a:bodyPr>
            <a:normAutofit/>
          </a:bodyPr>
          <a:lstStyle/>
          <a:p>
            <a:r>
              <a:rPr lang="en-US" dirty="0" smtClean="0"/>
              <a:t>Everyone starts at an 85% (solid B)</a:t>
            </a:r>
          </a:p>
          <a:p>
            <a:r>
              <a:rPr lang="en-US" dirty="0" smtClean="0"/>
              <a:t>Grading split into three categories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Theory (the approach you use as implemented by the code)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Engineering (everything around the implementation)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“Extras”</a:t>
            </a:r>
          </a:p>
          <a:p>
            <a:r>
              <a:rPr lang="en-US" dirty="0" smtClean="0"/>
              <a:t>Go above and beyond—extra points</a:t>
            </a:r>
          </a:p>
          <a:p>
            <a:r>
              <a:rPr lang="en-US" dirty="0" smtClean="0"/>
              <a:t>Shortcomings (approach is flawed or too simple, code poorly documented, one person did almost all of the project, poor leaderboard ranking) reduce points</a:t>
            </a:r>
          </a:p>
          <a:p>
            <a:r>
              <a:rPr lang="en-US" dirty="0" smtClean="0"/>
              <a:t>Grading report will be issued to each team shortly after the project deadline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56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Final Project</a:t>
            </a:r>
            <a:endParaRPr lang="en-US" cap="none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</a:t>
            </a:r>
            <a:r>
              <a:rPr lang="en-US" dirty="0" smtClean="0"/>
              <a:t>team-based</a:t>
            </a:r>
            <a:r>
              <a:rPr lang="en-US" dirty="0" smtClean="0"/>
              <a:t>, </a:t>
            </a:r>
            <a:r>
              <a:rPr lang="en-US" dirty="0" smtClean="0"/>
              <a:t>2-3 people (but you choose your own teams)</a:t>
            </a:r>
            <a:endParaRPr lang="en-US" dirty="0" smtClean="0"/>
          </a:p>
          <a:p>
            <a:r>
              <a:rPr lang="en-US" dirty="0" smtClean="0"/>
              <a:t>Includes </a:t>
            </a:r>
            <a:r>
              <a:rPr lang="en-US" dirty="0" smtClean="0"/>
              <a:t>proposal + final write-up + final presentation components</a:t>
            </a:r>
          </a:p>
          <a:p>
            <a:r>
              <a:rPr lang="en-US" dirty="0" smtClean="0"/>
              <a:t>Presentations will happen the week of </a:t>
            </a:r>
            <a:r>
              <a:rPr lang="en-US" dirty="0" smtClean="0"/>
              <a:t>April 16 </a:t>
            </a:r>
            <a:r>
              <a:rPr lang="en-US" dirty="0" smtClean="0"/>
              <a:t>(last </a:t>
            </a:r>
            <a:r>
              <a:rPr lang="en-US" dirty="0" smtClean="0"/>
              <a:t>two weeks </a:t>
            </a:r>
            <a:r>
              <a:rPr lang="en-US" dirty="0" smtClean="0"/>
              <a:t>of classes)</a:t>
            </a:r>
          </a:p>
          <a:p>
            <a:r>
              <a:rPr lang="en-US" dirty="0" smtClean="0"/>
              <a:t>More details to come!</a:t>
            </a:r>
          </a:p>
        </p:txBody>
      </p:sp>
    </p:spTree>
    <p:extLst>
      <p:ext uri="{BB962C8B-B14F-4D97-AF65-F5344CB8AC3E}">
        <p14:creationId xmlns:p14="http://schemas.microsoft.com/office/powerpoint/2010/main" val="55883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CSCI 8360 Data Science Practicum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Part IV: The Next Step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117391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Project </a:t>
            </a:r>
            <a:r>
              <a:rPr lang="en-US" cap="none" dirty="0" smtClean="0"/>
              <a:t>-1 </a:t>
            </a:r>
            <a:r>
              <a:rPr lang="en-US" cap="none" dirty="0" smtClean="0"/>
              <a:t>(</a:t>
            </a:r>
            <a:r>
              <a:rPr lang="en-US" cap="none" dirty="0" smtClean="0"/>
              <a:t>P-1)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Email me ( </a:t>
            </a:r>
            <a:r>
              <a:rPr lang="en-US" dirty="0" smtClean="0">
                <a:hlinkClick r:id="rId2"/>
              </a:rPr>
              <a:t>squinn@cs.uga.edu</a:t>
            </a:r>
            <a:r>
              <a:rPr lang="en-US" dirty="0" smtClean="0"/>
              <a:t> ) with your preferred email to send a Slack invite. Join the Slack team.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Send me your GitHub </a:t>
            </a:r>
            <a:r>
              <a:rPr lang="en-US" dirty="0" smtClean="0"/>
              <a:t>username (create an account if you don’t have one). </a:t>
            </a:r>
            <a:r>
              <a:rPr lang="en-US" dirty="0" smtClean="0"/>
              <a:t>Join the GitHub </a:t>
            </a:r>
            <a:r>
              <a:rPr lang="en-US" dirty="0" smtClean="0"/>
              <a:t>“Data Science Practicum” </a:t>
            </a:r>
            <a:r>
              <a:rPr lang="en-US" dirty="0" smtClean="0"/>
              <a:t>team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Start looking at Apache Spark (for Project 0 next week).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11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Next week: Project 0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only individual project of the semester</a:t>
            </a:r>
          </a:p>
          <a:p>
            <a:r>
              <a:rPr lang="en-US" dirty="0" smtClean="0"/>
              <a:t>Mainly to familiarize you with Apache Spark (used for Projects 1 and 2, possibly for 3 and 4 as well), </a:t>
            </a:r>
            <a:r>
              <a:rPr lang="en-US" dirty="0" err="1" smtClean="0"/>
              <a:t>AutoLab</a:t>
            </a:r>
            <a:r>
              <a:rPr lang="en-US" dirty="0" smtClean="0"/>
              <a:t>, GitHub, and Slack</a:t>
            </a:r>
          </a:p>
          <a:p>
            <a:r>
              <a:rPr lang="en-US" dirty="0" smtClean="0"/>
              <a:t>Won’t count for a grade, but </a:t>
            </a:r>
            <a:r>
              <a:rPr lang="en-US" b="1" dirty="0" smtClean="0"/>
              <a:t>is required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837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Questions?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823" y="1933737"/>
            <a:ext cx="5467178" cy="442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87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Finally</a:t>
            </a:r>
            <a:r>
              <a:rPr lang="is-IS" cap="none" dirty="0" smtClean="0"/>
              <a:t>…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87619"/>
          </a:xfrm>
        </p:spPr>
        <p:txBody>
          <a:bodyPr/>
          <a:lstStyle/>
          <a:p>
            <a:r>
              <a:rPr lang="en-US" dirty="0" smtClean="0"/>
              <a:t>What large-scale problems do </a:t>
            </a:r>
            <a:r>
              <a:rPr lang="en-US" i="1" dirty="0" smtClean="0"/>
              <a:t>you</a:t>
            </a:r>
            <a:r>
              <a:rPr lang="en-US" dirty="0" smtClean="0"/>
              <a:t> want to work on?</a:t>
            </a:r>
          </a:p>
          <a:p>
            <a:r>
              <a:rPr lang="en-US" dirty="0" smtClean="0"/>
              <a:t>Yes, this an opportunity to suggest Projects. If you have an idea, send me: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The problem to be solved (optimization, dimensionality reduction, classification,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How the solutions should be evaluated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Training and validation datasets</a:t>
            </a:r>
          </a:p>
        </p:txBody>
      </p:sp>
      <p:sp>
        <p:nvSpPr>
          <p:cNvPr id="4" name="Explosion 2 3"/>
          <p:cNvSpPr/>
          <p:nvPr/>
        </p:nvSpPr>
        <p:spPr>
          <a:xfrm>
            <a:off x="8294914" y="92240"/>
            <a:ext cx="3549332" cy="2748197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Your idea could be featured as a full project!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Data Science</a:t>
            </a:r>
            <a:endParaRPr lang="en-US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</a:p>
          <a:p>
            <a:r>
              <a:rPr lang="en-US" dirty="0" smtClean="0"/>
              <a:t>Why is it important?</a:t>
            </a:r>
          </a:p>
          <a:p>
            <a:r>
              <a:rPr lang="en-US" dirty="0" smtClean="0"/>
              <a:t>How does one learn it?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841" y="341203"/>
            <a:ext cx="6659909" cy="38165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646" y="4455413"/>
            <a:ext cx="2279400" cy="22770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25" y="4455413"/>
            <a:ext cx="2510342" cy="2275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1525" y="4455412"/>
            <a:ext cx="2305878" cy="220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2882" y="4435085"/>
            <a:ext cx="2295562" cy="229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CSCI 8360: What Is It?</a:t>
            </a:r>
            <a:endParaRPr lang="en-US" cap="non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cap="none" dirty="0" smtClean="0"/>
              <a:t>What this class is </a:t>
            </a:r>
            <a:r>
              <a:rPr lang="en-US" b="1" cap="none" dirty="0" smtClean="0"/>
              <a:t>NOT</a:t>
            </a:r>
            <a:endParaRPr lang="en-US" b="1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Introduction to Machine Learning</a:t>
            </a:r>
          </a:p>
          <a:p>
            <a:r>
              <a:rPr lang="en-US" dirty="0" smtClean="0"/>
              <a:t>Introduction to Distributed Systems</a:t>
            </a:r>
          </a:p>
          <a:p>
            <a:r>
              <a:rPr lang="en-US" dirty="0" smtClean="0"/>
              <a:t>Introduction to Software Engineering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cap="none" dirty="0" smtClean="0"/>
              <a:t>What this class </a:t>
            </a:r>
            <a:r>
              <a:rPr lang="en-US" b="1" cap="none" dirty="0" smtClean="0"/>
              <a:t>IS</a:t>
            </a:r>
            <a:endParaRPr lang="en-US" b="1" cap="non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Hands-on data science</a:t>
            </a:r>
          </a:p>
          <a:p>
            <a:r>
              <a:rPr lang="en-US" dirty="0" smtClean="0"/>
              <a:t>Team-based problem solving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Kaggle</a:t>
            </a:r>
            <a:r>
              <a:rPr lang="en-US" dirty="0" smtClean="0"/>
              <a:t> in the Classroom”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13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6" grpId="0" build="p"/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CSCI 8360 Requirements</a:t>
            </a:r>
            <a:endParaRPr lang="en-US" cap="none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87237"/>
          </a:xfrm>
        </p:spPr>
        <p:txBody>
          <a:bodyPr/>
          <a:lstStyle/>
          <a:p>
            <a:r>
              <a:rPr lang="en-US" dirty="0" smtClean="0"/>
              <a:t>Thorough understanding of machine learning and statistics</a:t>
            </a:r>
          </a:p>
          <a:p>
            <a:pPr lvl="1"/>
            <a:r>
              <a:rPr lang="en-US" dirty="0" smtClean="0"/>
              <a:t>(or </a:t>
            </a:r>
            <a:r>
              <a:rPr lang="en-US" dirty="0" smtClean="0"/>
              <a:t>teammates who can bring you up to speed very quickly)</a:t>
            </a:r>
            <a:endParaRPr lang="en-US" dirty="0" smtClean="0"/>
          </a:p>
          <a:p>
            <a:r>
              <a:rPr lang="en-US" dirty="0" smtClean="0"/>
              <a:t>Good software engineering skills</a:t>
            </a:r>
          </a:p>
          <a:p>
            <a:pPr lvl="1"/>
            <a:r>
              <a:rPr lang="en-US" dirty="0" smtClean="0"/>
              <a:t>(working on teams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 ability to learn fast</a:t>
            </a:r>
          </a:p>
          <a:p>
            <a:pPr lvl="1"/>
            <a:r>
              <a:rPr lang="en-US" dirty="0" smtClean="0"/>
              <a:t>(definition of “graduate student”)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0392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CSCI 8360 </a:t>
            </a:r>
            <a:r>
              <a:rPr lang="en-US" cap="none" dirty="0" smtClean="0"/>
              <a:t>Links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79373"/>
            <a:ext cx="9905999" cy="5078627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Course </a:t>
            </a:r>
            <a:r>
              <a:rPr lang="en-US" dirty="0"/>
              <a:t>website</a:t>
            </a:r>
          </a:p>
          <a:p>
            <a:pPr lvl="1"/>
            <a:r>
              <a:rPr lang="en-US" dirty="0" smtClean="0">
                <a:hlinkClick r:id="rId2"/>
              </a:rPr>
              <a:t>https://dsp-uga.github.io/sp18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Lectures and assignments will be posted here</a:t>
            </a:r>
            <a:endParaRPr lang="en-US" dirty="0"/>
          </a:p>
          <a:p>
            <a:r>
              <a:rPr lang="en-US" dirty="0"/>
              <a:t>Slack</a:t>
            </a:r>
          </a:p>
          <a:p>
            <a:pPr lvl="1"/>
            <a:r>
              <a:rPr lang="en-US" dirty="0">
                <a:hlinkClick r:id="rId3"/>
              </a:rPr>
              <a:t>https://eds-uga-csci8360.slack.com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This is where </a:t>
            </a:r>
            <a:r>
              <a:rPr lang="en-US" b="1" dirty="0" smtClean="0"/>
              <a:t>all course communication </a:t>
            </a:r>
            <a:r>
              <a:rPr lang="en-US" dirty="0" smtClean="0"/>
              <a:t>will </a:t>
            </a:r>
            <a:r>
              <a:rPr lang="en-US" dirty="0" smtClean="0"/>
              <a:t>happen</a:t>
            </a:r>
          </a:p>
          <a:p>
            <a:r>
              <a:rPr lang="en-US" dirty="0" smtClean="0"/>
              <a:t>GitHub</a:t>
            </a:r>
          </a:p>
          <a:p>
            <a:pPr lvl="1"/>
            <a:r>
              <a:rPr lang="en-US" dirty="0" smtClean="0">
                <a:hlinkClick r:id="rId4"/>
              </a:rPr>
              <a:t>https://github.com/dsp-uga/</a:t>
            </a:r>
            <a:endParaRPr lang="en-US" dirty="0" smtClean="0"/>
          </a:p>
          <a:p>
            <a:pPr lvl="1"/>
            <a:r>
              <a:rPr lang="en-US" dirty="0" smtClean="0"/>
              <a:t>All team development will happen here </a:t>
            </a:r>
            <a:r>
              <a:rPr lang="en-US" dirty="0" smtClean="0"/>
              <a:t>(</a:t>
            </a:r>
            <a:r>
              <a:rPr lang="en-US" b="1" dirty="0" smtClean="0"/>
              <a:t>part of your grade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err="1" smtClean="0"/>
              <a:t>AutoLab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https://autolab.cs.uga.edu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Project </a:t>
            </a:r>
            <a:r>
              <a:rPr lang="en-US" dirty="0" smtClean="0"/>
              <a:t>submissions for grading and evaluation</a:t>
            </a:r>
          </a:p>
          <a:p>
            <a:r>
              <a:rPr lang="en-US" dirty="0" smtClean="0"/>
              <a:t>Google Compute Platform (GCP)</a:t>
            </a:r>
            <a:endParaRPr lang="en-US" dirty="0"/>
          </a:p>
          <a:p>
            <a:pPr lvl="1"/>
            <a:r>
              <a:rPr lang="en-US" dirty="0"/>
              <a:t>Everyone will get </a:t>
            </a:r>
            <a:r>
              <a:rPr lang="en-US" dirty="0" smtClean="0"/>
              <a:t>credits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3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Course Outline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608513"/>
          </a:xfrm>
        </p:spPr>
        <p:txBody>
          <a:bodyPr>
            <a:normAutofit/>
          </a:bodyPr>
          <a:lstStyle/>
          <a:p>
            <a:r>
              <a:rPr lang="en-US" dirty="0" smtClean="0"/>
              <a:t>4</a:t>
            </a:r>
            <a:r>
              <a:rPr lang="en-US" dirty="0" smtClean="0"/>
              <a:t> Projects</a:t>
            </a:r>
            <a:r>
              <a:rPr lang="en-US" dirty="0"/>
              <a:t> </a:t>
            </a:r>
            <a:r>
              <a:rPr lang="en-US" dirty="0" smtClean="0"/>
              <a:t>(+ a pseudo-project), each 2-3 weeks</a:t>
            </a:r>
            <a:endParaRPr lang="en-US" dirty="0" smtClean="0"/>
          </a:p>
          <a:p>
            <a:r>
              <a:rPr lang="en-US" dirty="0" smtClean="0"/>
              <a:t>1 Final </a:t>
            </a:r>
            <a:r>
              <a:rPr lang="en-US" dirty="0" smtClean="0"/>
              <a:t>Project</a:t>
            </a:r>
            <a:endParaRPr lang="en-US" dirty="0" smtClean="0"/>
          </a:p>
          <a:p>
            <a:r>
              <a:rPr lang="en-US" dirty="0" smtClean="0"/>
              <a:t>Lecture every Wednesday</a:t>
            </a:r>
          </a:p>
          <a:p>
            <a:r>
              <a:rPr lang="en-US" dirty="0" smtClean="0"/>
              <a:t>Office hours Tuesday/Thursday</a:t>
            </a:r>
          </a:p>
          <a:p>
            <a:r>
              <a:rPr lang="en-US" dirty="0" smtClean="0"/>
              <a:t>No exams</a:t>
            </a:r>
            <a:r>
              <a:rPr lang="en-US" dirty="0" smtClean="0"/>
              <a:t>!</a:t>
            </a:r>
          </a:p>
          <a:p>
            <a:r>
              <a:rPr lang="en-US" dirty="0" smtClean="0"/>
              <a:t>Attendance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1565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CSCI 8360 Data Science Practicum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Part II: Administrative Details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3926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Lectures, Revisited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410805"/>
          </a:xfrm>
        </p:spPr>
        <p:txBody>
          <a:bodyPr/>
          <a:lstStyle/>
          <a:p>
            <a:r>
              <a:rPr lang="en-US" dirty="0" smtClean="0"/>
              <a:t>Location: </a:t>
            </a:r>
            <a:r>
              <a:rPr lang="en-US" b="1" dirty="0" smtClean="0"/>
              <a:t>Boyd 208</a:t>
            </a:r>
            <a:endParaRPr lang="en-US" b="1" dirty="0" smtClean="0"/>
          </a:p>
          <a:p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Today, </a:t>
            </a:r>
            <a:r>
              <a:rPr lang="en-US" dirty="0" smtClean="0"/>
              <a:t>11:00am </a:t>
            </a:r>
            <a:r>
              <a:rPr lang="mr-IN" dirty="0" smtClean="0"/>
              <a:t>–</a:t>
            </a:r>
            <a:r>
              <a:rPr lang="en-US" dirty="0" smtClean="0"/>
              <a:t> 12:15pm</a:t>
            </a:r>
            <a:endParaRPr lang="en-US" dirty="0"/>
          </a:p>
          <a:p>
            <a:pPr lvl="1"/>
            <a:r>
              <a:rPr lang="en-US" dirty="0" smtClean="0"/>
              <a:t>Next Tuesday </a:t>
            </a:r>
            <a:r>
              <a:rPr lang="en-US" dirty="0" smtClean="0"/>
              <a:t>(January 9), 11:00am </a:t>
            </a:r>
            <a:r>
              <a:rPr lang="mr-IN" dirty="0" smtClean="0"/>
              <a:t>–</a:t>
            </a:r>
            <a:r>
              <a:rPr lang="en-US" dirty="0" smtClean="0"/>
              <a:t> 12:15pm</a:t>
            </a:r>
            <a:endParaRPr lang="en-US" dirty="0" smtClean="0"/>
          </a:p>
          <a:p>
            <a:pPr lvl="1"/>
            <a:r>
              <a:rPr lang="en-US" dirty="0" smtClean="0"/>
              <a:t>Every Wednesday, </a:t>
            </a:r>
            <a:r>
              <a:rPr lang="en-US" dirty="0" smtClean="0"/>
              <a:t>11:15am </a:t>
            </a:r>
            <a:r>
              <a:rPr lang="mr-IN" dirty="0" smtClean="0"/>
              <a:t>–</a:t>
            </a:r>
            <a:r>
              <a:rPr lang="en-US" dirty="0" smtClean="0"/>
              <a:t> 12:05pm</a:t>
            </a:r>
            <a:endParaRPr lang="en-US" dirty="0" smtClean="0"/>
          </a:p>
          <a:p>
            <a:pPr lvl="1"/>
            <a:r>
              <a:rPr lang="en-US" dirty="0" smtClean="0"/>
              <a:t>NO OTHER LECTURE TIMES (unless announced in Slack)</a:t>
            </a:r>
          </a:p>
        </p:txBody>
      </p:sp>
    </p:spTree>
    <p:extLst>
      <p:ext uri="{BB962C8B-B14F-4D97-AF65-F5344CB8AC3E}">
        <p14:creationId xmlns:p14="http://schemas.microsoft.com/office/powerpoint/2010/main" val="49694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278</TotalTime>
  <Words>1133</Words>
  <Application>Microsoft Macintosh PowerPoint</Application>
  <PresentationFormat>Widescreen</PresentationFormat>
  <Paragraphs>156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Mangal</vt:lpstr>
      <vt:lpstr>Trebuchet MS</vt:lpstr>
      <vt:lpstr>Tw Cen MT</vt:lpstr>
      <vt:lpstr>Arial</vt:lpstr>
      <vt:lpstr>Circuit</vt:lpstr>
      <vt:lpstr>CSCI 8360: Data Science Practicum</vt:lpstr>
      <vt:lpstr>Part I: Lightning Overview</vt:lpstr>
      <vt:lpstr>Data Science</vt:lpstr>
      <vt:lpstr>CSCI 8360: What Is It?</vt:lpstr>
      <vt:lpstr>CSCI 8360 Requirements</vt:lpstr>
      <vt:lpstr>CSCI 8360 Links</vt:lpstr>
      <vt:lpstr>Course Outline</vt:lpstr>
      <vt:lpstr>Part II: Administrative Details</vt:lpstr>
      <vt:lpstr>Lectures, Revisited</vt:lpstr>
      <vt:lpstr>Office Hours, Revisited</vt:lpstr>
      <vt:lpstr>Slack, Revisited</vt:lpstr>
      <vt:lpstr>GitHub, Revisited</vt:lpstr>
      <vt:lpstr>AutoLab, Revisited</vt:lpstr>
      <vt:lpstr>Google Cloud Platform</vt:lpstr>
      <vt:lpstr>Part III: Projects</vt:lpstr>
      <vt:lpstr>Project Overview</vt:lpstr>
      <vt:lpstr>Project Requirements: Teams</vt:lpstr>
      <vt:lpstr>Project Requirements: Code</vt:lpstr>
      <vt:lpstr>Project Requirements: AutoLab</vt:lpstr>
      <vt:lpstr>Project Requirements: Lightning Talks</vt:lpstr>
      <vt:lpstr>Project Grading</vt:lpstr>
      <vt:lpstr>Final Project</vt:lpstr>
      <vt:lpstr>Part IV: The Next Step</vt:lpstr>
      <vt:lpstr>Project -1 (P-1)</vt:lpstr>
      <vt:lpstr>Next week: Project 0</vt:lpstr>
      <vt:lpstr>Questions?</vt:lpstr>
      <vt:lpstr>Finally…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8360: Data Science Practicum</dc:title>
  <dc:creator>Shannon Quinn</dc:creator>
  <cp:lastModifiedBy>Shannon Quinn</cp:lastModifiedBy>
  <cp:revision>85</cp:revision>
  <dcterms:created xsi:type="dcterms:W3CDTF">2016-08-10T20:37:26Z</dcterms:created>
  <dcterms:modified xsi:type="dcterms:W3CDTF">2018-01-03T23:23:52Z</dcterms:modified>
</cp:coreProperties>
</file>

<file path=docProps/thumbnail.jpeg>
</file>